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62" r:id="rId4"/>
    <p:sldId id="263" r:id="rId5"/>
    <p:sldId id="267" r:id="rId6"/>
    <p:sldId id="268" r:id="rId7"/>
    <p:sldId id="271" r:id="rId8"/>
    <p:sldId id="272" r:id="rId9"/>
    <p:sldId id="274" r:id="rId10"/>
    <p:sldId id="280" r:id="rId11"/>
    <p:sldId id="290" r:id="rId1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73E70C0-98D9-4EC8-BB18-9EE78A50471E}" type="datetime1">
              <a:rPr lang="en-GB"/>
              <a:pPr>
                <a:defRPr/>
              </a:pPr>
              <a:t>14/02/2011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10E7417-D987-4F37-BC84-8064D023F5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0BF0802-7051-4FD2-8D03-E1F660F40D43}" type="datetime1">
              <a:rPr lang="en-GB"/>
              <a:pPr>
                <a:defRPr/>
              </a:pPr>
              <a:t>14/02/2011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D974FED-23BD-45CF-B72F-8EAB699D29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129840-8ADD-4AA7-B68E-655E6894C8D8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ED069-5190-4A6D-B316-6829B7F5314D}" type="datetime4">
              <a:rPr lang="en-GB"/>
              <a:pPr>
                <a:defRPr/>
              </a:pPr>
              <a:t>14 February 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EE524-377A-4116-A9F4-9B54386198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0A926-DBA4-4BD3-8A38-418FD5700F04}" type="datetime4">
              <a:rPr lang="en-GB"/>
              <a:pPr>
                <a:defRPr/>
              </a:pPr>
              <a:t>14 February 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53B2D-A23D-4735-A008-496760085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0882-7988-4508-AD40-4E8EECC7FC2A}" type="datetime4">
              <a:rPr lang="en-GB"/>
              <a:pPr>
                <a:defRPr/>
              </a:pPr>
              <a:t>14 February 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3A75D-2E7E-4BB4-876D-AE373A34C3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3C0AF-844A-4373-B527-45894FF283ED}" type="datetime4">
              <a:rPr lang="en-GB"/>
              <a:pPr>
                <a:defRPr/>
              </a:pPr>
              <a:t>14 February 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0A1F7-9C0E-431F-AA68-425BA823B3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A818B-C30A-439E-B8FE-D8C061F3EB09}" type="datetime4">
              <a:rPr lang="en-GB"/>
              <a:pPr>
                <a:defRPr/>
              </a:pPr>
              <a:t>14 February 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DAE3C-7FA3-414B-80BB-2FBF789446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D4745-F4F9-4C0F-ACC7-A34AD8813B6B}" type="datetime4">
              <a:rPr lang="en-GB"/>
              <a:pPr>
                <a:defRPr/>
              </a:pPr>
              <a:t>14 February 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A9113-0795-4A77-8E49-72F0FA44BD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A62DE-A7B0-41B4-963C-747F084BC504}" type="datetime4">
              <a:rPr lang="en-GB"/>
              <a:pPr>
                <a:defRPr/>
              </a:pPr>
              <a:t>14 February 2011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8B543-18A6-4799-AEDF-380E87A8C2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23F76-589F-4346-84DE-C088D0DBBCAD}" type="datetime4">
              <a:rPr lang="en-GB"/>
              <a:pPr>
                <a:defRPr/>
              </a:pPr>
              <a:t>14 February 2011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9FBDB-0579-48A8-AA75-8CB069B5F6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96EAB-9166-4F00-8861-2496A7F802D5}" type="datetime4">
              <a:rPr lang="en-GB"/>
              <a:pPr>
                <a:defRPr/>
              </a:pPr>
              <a:t>14 February 2011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6D2D2-5333-4969-A867-BBA2C09F73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A48AC-B8FF-4CF2-B827-F1421B0B84A4}" type="datetime4">
              <a:rPr lang="en-GB"/>
              <a:pPr>
                <a:defRPr/>
              </a:pPr>
              <a:t>14 February 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96D26-9A3E-4680-9CDD-DDA6E320D6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4544E-8F1F-42D5-B9A9-CBA51E9CF757}" type="datetime4">
              <a:rPr lang="en-GB"/>
              <a:pPr>
                <a:defRPr/>
              </a:pPr>
              <a:t>14 February 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70928-413F-418E-8A6E-CED5D0A011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E660CA-6C70-4D51-B967-89DBE30D56A7}" type="datetime4">
              <a:rPr lang="en-GB"/>
              <a:pPr>
                <a:defRPr/>
              </a:pPr>
              <a:t>14 February 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7D93E8-CF2E-4889-8324-97EAFDFB0B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en-GB" smtClean="0"/>
              <a:t>Identifying requirements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2D198-5FC7-4F84-A22F-5DF369784F2A}" type="slidenum">
              <a:rPr lang="en-GB"/>
              <a:pPr>
                <a:defRPr/>
              </a:pPr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WUCM1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>
                <a:cs typeface="Times New Roman" pitchFamily="18" charset="0"/>
              </a:rPr>
              <a:t>Content</a:t>
            </a:r>
            <a:r>
              <a:rPr lang="en-GB" sz="3600" smtClean="0"/>
              <a:t> </a:t>
            </a:r>
            <a:r>
              <a:rPr lang="en-GB" sz="3600" smtClean="0">
                <a:cs typeface="Times New Roman" pitchFamily="18" charset="0"/>
              </a:rPr>
              <a:t>requirements issues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smtClean="0">
                <a:cs typeface="Times New Roman" pitchFamily="18" charset="0"/>
              </a:rPr>
              <a:t>Volume of data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smtClean="0">
                <a:cs typeface="Times New Roman" pitchFamily="18" charset="0"/>
              </a:rPr>
              <a:t>Significant impact on both hardware and software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smtClean="0">
                <a:cs typeface="Times New Roman" pitchFamily="18" charset="0"/>
              </a:rPr>
              <a:t>It is important to get an estimate for: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1800" smtClean="0">
                <a:cs typeface="Times New Roman" pitchFamily="18" charset="0"/>
              </a:rPr>
              <a:t>number of files 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1800" smtClean="0">
                <a:cs typeface="Times New Roman" pitchFamily="18" charset="0"/>
              </a:rPr>
              <a:t>average size of files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1800" smtClean="0">
                <a:cs typeface="Times New Roman" pitchFamily="18" charset="0"/>
              </a:rPr>
              <a:t>database size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1800" smtClean="0">
                <a:cs typeface="Times New Roman" pitchFamily="18" charset="0"/>
              </a:rPr>
              <a:t>total size of the web space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smtClean="0">
                <a:cs typeface="Times New Roman" pitchFamily="18" charset="0"/>
              </a:rPr>
              <a:t>Estimates will feed the capacity questions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smtClean="0">
                <a:cs typeface="Times New Roman" pitchFamily="18" charset="0"/>
              </a:rPr>
              <a:t>Estimate the rate of growth of data to be served: feeds the scalability requirement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>
                <a:cs typeface="Times New Roman" pitchFamily="18" charset="0"/>
              </a:rPr>
              <a:t>‘Churn’ of data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000" dirty="0" smtClean="0">
                <a:cs typeface="Times New Roman" pitchFamily="18" charset="0"/>
              </a:rPr>
              <a:t>Measure of the proportion of the total web space changed per unit of time, e.g. hour, week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000" dirty="0" smtClean="0">
                <a:cs typeface="Times New Roman" pitchFamily="18" charset="0"/>
              </a:rPr>
              <a:t>Need to back track through older versions of documents?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>
                <a:cs typeface="Times New Roman" pitchFamily="18" charset="0"/>
              </a:rPr>
              <a:t>Number of ‘hits’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000" dirty="0" smtClean="0">
                <a:cs typeface="Times New Roman" pitchFamily="18" charset="0"/>
              </a:rPr>
              <a:t>For a new site: based on hope and expectation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000" dirty="0" smtClean="0">
                <a:cs typeface="Times New Roman" pitchFamily="18" charset="0"/>
              </a:rPr>
              <a:t>For an existing site: collect data and consciously feed it into ongoing management is vital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99C043-4796-4658-9420-4FEFC02B6DD3}" type="slidenum">
              <a:rPr lang="en-GB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Requirements should (ideally) be:</a:t>
            </a:r>
            <a:endParaRPr lang="en-GB" dirty="0" smtClean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GB" dirty="0" smtClean="0"/>
              <a:t>Well-defined</a:t>
            </a:r>
            <a:endParaRPr lang="en-GB" dirty="0" smtClean="0"/>
          </a:p>
          <a:p>
            <a:pPr lvl="1" eaLnBrk="1" hangingPunct="1">
              <a:defRPr/>
            </a:pPr>
            <a:r>
              <a:rPr lang="en-GB" dirty="0" smtClean="0"/>
              <a:t>Clear </a:t>
            </a:r>
            <a:r>
              <a:rPr lang="en-GB" dirty="0" smtClean="0"/>
              <a:t>and </a:t>
            </a:r>
            <a:r>
              <a:rPr lang="en-GB" dirty="0" smtClean="0"/>
              <a:t>unambiguous so that it is possible </a:t>
            </a:r>
            <a:r>
              <a:rPr lang="en-GB" dirty="0" smtClean="0"/>
              <a:t>to derive a design from it </a:t>
            </a:r>
            <a:r>
              <a:rPr lang="en-GB" dirty="0" smtClean="0"/>
              <a:t>that can gain the customer’s </a:t>
            </a:r>
            <a:r>
              <a:rPr lang="en-GB" dirty="0" smtClean="0"/>
              <a:t>acceptance on it being fulfilled</a:t>
            </a:r>
          </a:p>
          <a:p>
            <a:pPr eaLnBrk="1" hangingPunct="1">
              <a:defRPr/>
            </a:pPr>
            <a:r>
              <a:rPr lang="en-GB" dirty="0" smtClean="0"/>
              <a:t>Achievable</a:t>
            </a:r>
            <a:endParaRPr lang="en-GB" dirty="0" smtClean="0"/>
          </a:p>
          <a:p>
            <a:pPr lvl="1" eaLnBrk="1" hangingPunct="1">
              <a:defRPr/>
            </a:pPr>
            <a:r>
              <a:rPr lang="en-GB" smtClean="0"/>
              <a:t>Doable using </a:t>
            </a:r>
            <a:r>
              <a:rPr lang="en-GB" dirty="0" smtClean="0"/>
              <a:t>ordinary means unless extraordinary means are part of the </a:t>
            </a:r>
            <a:r>
              <a:rPr lang="en-GB" dirty="0" smtClean="0"/>
              <a:t>requirements</a:t>
            </a:r>
            <a:endParaRPr lang="en-GB" dirty="0" smtClean="0"/>
          </a:p>
        </p:txBody>
      </p:sp>
      <p:sp>
        <p:nvSpPr>
          <p:cNvPr id="26628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eaLnBrk="1" hangingPunct="1"/>
            <a:r>
              <a:rPr lang="en-GB" dirty="0" smtClean="0"/>
              <a:t>Measurable </a:t>
            </a:r>
            <a:r>
              <a:rPr lang="en-GB" dirty="0" smtClean="0"/>
              <a:t>and testable</a:t>
            </a:r>
          </a:p>
          <a:p>
            <a:pPr lvl="1" eaLnBrk="1" hangingPunct="1"/>
            <a:r>
              <a:rPr lang="en-GB" dirty="0" smtClean="0"/>
              <a:t>Needs </a:t>
            </a:r>
            <a:r>
              <a:rPr lang="en-GB" dirty="0" smtClean="0"/>
              <a:t>to be a way of determining whether the requirement has been fulfilled, especially if your fee is contingent on acceptance!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WUCM1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25E26C-FB68-4256-8823-186F57A52A4D}" type="slidenum">
              <a:rPr lang="en-GB" smtClean="0"/>
              <a:pPr>
                <a:defRPr/>
              </a:pPr>
              <a:t>11</a:t>
            </a:fld>
            <a:endParaRPr lang="en-GB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Requirements engineering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eaLnBrk="1" hangingPunct="1"/>
            <a:r>
              <a:rPr lang="en-GB" b="1" i="1" smtClean="0">
                <a:cs typeface="Times New Roman" pitchFamily="18" charset="0"/>
              </a:rPr>
              <a:t>Requirements elicitation</a:t>
            </a:r>
            <a:r>
              <a:rPr lang="en-GB" i="1" smtClean="0">
                <a:cs typeface="Times New Roman" pitchFamily="18" charset="0"/>
              </a:rPr>
              <a:t>  </a:t>
            </a:r>
          </a:p>
          <a:p>
            <a:pPr lvl="1" eaLnBrk="1" hangingPunct="1"/>
            <a:r>
              <a:rPr lang="en-GB" smtClean="0">
                <a:cs typeface="Times New Roman" pitchFamily="18" charset="0"/>
              </a:rPr>
              <a:t>Consult with stakeholders</a:t>
            </a:r>
          </a:p>
          <a:p>
            <a:pPr lvl="1" eaLnBrk="1" hangingPunct="1"/>
            <a:r>
              <a:rPr lang="en-GB" smtClean="0">
                <a:cs typeface="Times New Roman" pitchFamily="18" charset="0"/>
              </a:rPr>
              <a:t>View system documents</a:t>
            </a:r>
          </a:p>
          <a:p>
            <a:pPr lvl="1" eaLnBrk="1" hangingPunct="1"/>
            <a:r>
              <a:rPr lang="en-GB" smtClean="0">
                <a:cs typeface="Times New Roman" pitchFamily="18" charset="0"/>
              </a:rPr>
              <a:t>Use domain knowledge </a:t>
            </a:r>
          </a:p>
          <a:p>
            <a:pPr lvl="1" eaLnBrk="1" hangingPunct="1"/>
            <a:r>
              <a:rPr lang="en-GB" smtClean="0">
                <a:cs typeface="Times New Roman" pitchFamily="18" charset="0"/>
              </a:rPr>
              <a:t>Undertake market studies</a:t>
            </a:r>
            <a:endParaRPr lang="en-GB" smtClean="0"/>
          </a:p>
          <a:p>
            <a:pPr eaLnBrk="1" hangingPunct="1"/>
            <a:r>
              <a:rPr lang="en-GB" b="1" i="1" smtClean="0">
                <a:cs typeface="Times New Roman" pitchFamily="18" charset="0"/>
              </a:rPr>
              <a:t>Requirements analysis</a:t>
            </a:r>
            <a:endParaRPr lang="en-GB" b="1" smtClean="0">
              <a:cs typeface="Times New Roman" pitchFamily="18" charset="0"/>
            </a:endParaRPr>
          </a:p>
          <a:p>
            <a:pPr lvl="1" eaLnBrk="1" hangingPunct="1"/>
            <a:r>
              <a:rPr lang="en-GB" smtClean="0">
                <a:cs typeface="Times New Roman" pitchFamily="18" charset="0"/>
              </a:rPr>
              <a:t>Tease out the detail</a:t>
            </a:r>
          </a:p>
        </p:txBody>
      </p:sp>
      <p:sp>
        <p:nvSpPr>
          <p:cNvPr id="3076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eaLnBrk="1" hangingPunct="1"/>
            <a:r>
              <a:rPr lang="en-GB" b="1" i="1" smtClean="0">
                <a:cs typeface="Times New Roman" pitchFamily="18" charset="0"/>
              </a:rPr>
              <a:t>Requirements negotiation</a:t>
            </a:r>
            <a:r>
              <a:rPr lang="en-GB" b="1" smtClean="0">
                <a:cs typeface="Times New Roman" pitchFamily="18" charset="0"/>
              </a:rPr>
              <a:t> </a:t>
            </a:r>
          </a:p>
          <a:p>
            <a:pPr lvl="1" eaLnBrk="1" hangingPunct="1"/>
            <a:r>
              <a:rPr lang="en-GB" smtClean="0"/>
              <a:t>Formal process with stakeholders</a:t>
            </a:r>
          </a:p>
          <a:p>
            <a:pPr lvl="1" eaLnBrk="1" hangingPunct="1"/>
            <a:r>
              <a:rPr lang="en-GB" smtClean="0"/>
              <a:t>Decide on which to accept</a:t>
            </a:r>
          </a:p>
          <a:p>
            <a:pPr eaLnBrk="1" hangingPunct="1"/>
            <a:r>
              <a:rPr lang="en-GB" b="1" i="1" smtClean="0"/>
              <a:t>Requirements validation</a:t>
            </a:r>
          </a:p>
          <a:p>
            <a:pPr lvl="1" eaLnBrk="1" hangingPunct="1"/>
            <a:r>
              <a:rPr lang="en-GB" smtClean="0"/>
              <a:t>Check for consistency</a:t>
            </a:r>
          </a:p>
          <a:p>
            <a:pPr lvl="1" eaLnBrk="1" hangingPunct="1"/>
            <a:r>
              <a:rPr lang="en-GB" smtClean="0"/>
              <a:t>Check for completeness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F5AEEA-F3FF-4910-9CC3-C37164D0C399}" type="slidenum">
              <a:rPr lang="en-GB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Types of requirement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b="1" i="1" dirty="0" smtClean="0">
                <a:cs typeface="Times New Roman" pitchFamily="18" charset="0"/>
              </a:rPr>
              <a:t>General requirements</a:t>
            </a:r>
            <a:r>
              <a:rPr lang="en-GB" dirty="0" smtClean="0">
                <a:cs typeface="Times New Roman" pitchFamily="18" charset="0"/>
              </a:rPr>
              <a:t> </a:t>
            </a:r>
            <a:r>
              <a:rPr lang="en-GB" dirty="0" smtClean="0">
                <a:cs typeface="Times New Roman" pitchFamily="18" charset="0"/>
              </a:rPr>
              <a:t>– which </a:t>
            </a:r>
            <a:r>
              <a:rPr lang="en-GB" dirty="0" smtClean="0">
                <a:cs typeface="Times New Roman" pitchFamily="18" charset="0"/>
              </a:rPr>
              <a:t>set out in broad terms what the system should do.</a:t>
            </a:r>
            <a:r>
              <a:rPr lang="en-GB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GB" b="1" i="1" dirty="0" smtClean="0">
                <a:cs typeface="Times New Roman" pitchFamily="18" charset="0"/>
              </a:rPr>
              <a:t>Functional requirements</a:t>
            </a:r>
            <a:r>
              <a:rPr lang="en-GB" dirty="0" smtClean="0">
                <a:cs typeface="Times New Roman" pitchFamily="18" charset="0"/>
              </a:rPr>
              <a:t> </a:t>
            </a:r>
            <a:r>
              <a:rPr lang="en-GB" dirty="0" smtClean="0">
                <a:cs typeface="Times New Roman" pitchFamily="18" charset="0"/>
              </a:rPr>
              <a:t>– which </a:t>
            </a:r>
            <a:r>
              <a:rPr lang="en-GB" dirty="0" smtClean="0">
                <a:cs typeface="Times New Roman" pitchFamily="18" charset="0"/>
              </a:rPr>
              <a:t>define part of the system’s functionality.</a:t>
            </a:r>
            <a:r>
              <a:rPr lang="en-GB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GB" b="1" i="1" dirty="0" smtClean="0"/>
              <a:t>Non-functional </a:t>
            </a:r>
            <a:r>
              <a:rPr lang="en-GB" b="1" i="1" dirty="0" smtClean="0"/>
              <a:t>requirements</a:t>
            </a:r>
            <a:r>
              <a:rPr lang="en-GB" dirty="0" smtClean="0"/>
              <a:t> – set out the tolerances, boundaries and standards needed to deliver the </a:t>
            </a:r>
            <a:r>
              <a:rPr lang="en-GB" dirty="0" smtClean="0"/>
              <a:t>functions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62D9C-8E41-4E3C-A3BA-E852B0778D9D}" type="slidenum">
              <a:rPr lang="en-GB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Non-functional requirements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b="1" i="1" dirty="0" smtClean="0">
                <a:cs typeface="Times New Roman" pitchFamily="18" charset="0"/>
              </a:rPr>
              <a:t>Performance requirements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>
                <a:cs typeface="Times New Roman" pitchFamily="18" charset="0"/>
              </a:rPr>
              <a:t>specify </a:t>
            </a:r>
            <a:r>
              <a:rPr lang="en-GB" sz="2000" dirty="0" smtClean="0">
                <a:cs typeface="Times New Roman" pitchFamily="18" charset="0"/>
              </a:rPr>
              <a:t>a minimum acceptable performance for the system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b="1" i="1" dirty="0" smtClean="0">
                <a:cs typeface="Times New Roman" pitchFamily="18" charset="0"/>
              </a:rPr>
              <a:t>Availability requirements</a:t>
            </a:r>
            <a:endParaRPr lang="en-GB" sz="2400" dirty="0" smtClean="0"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>
                <a:cs typeface="Times New Roman" pitchFamily="18" charset="0"/>
              </a:rPr>
              <a:t>significant in a web system with global access.  Reliability? MTBF? Etc.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b="1" i="1" dirty="0" smtClean="0">
                <a:cs typeface="Times New Roman" pitchFamily="18" charset="0"/>
              </a:rPr>
              <a:t>Security requirements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>
                <a:cs typeface="Times New Roman" pitchFamily="18" charset="0"/>
              </a:rPr>
              <a:t>specify who can and cannot do what</a:t>
            </a:r>
            <a:endParaRPr lang="en-GB" sz="2000" dirty="0" smtClean="0">
              <a:cs typeface="Times New Roman" pitchFamily="18" charset="0"/>
            </a:endParaRPr>
          </a:p>
        </p:txBody>
      </p:sp>
      <p:sp>
        <p:nvSpPr>
          <p:cNvPr id="6148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b="1" i="1" dirty="0" smtClean="0">
                <a:cs typeface="Times New Roman" pitchFamily="18" charset="0"/>
              </a:rPr>
              <a:t>Implementation requirements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>
                <a:cs typeface="Times New Roman" pitchFamily="18" charset="0"/>
              </a:rPr>
              <a:t>state </a:t>
            </a:r>
            <a:r>
              <a:rPr lang="en-GB" sz="2000" dirty="0" smtClean="0">
                <a:cs typeface="Times New Roman" pitchFamily="18" charset="0"/>
              </a:rPr>
              <a:t>how the system must be implemented</a:t>
            </a:r>
            <a:endParaRPr lang="en-GB" sz="2000" b="1" i="1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400" b="1" i="1" dirty="0" smtClean="0"/>
              <a:t>Scalability requirements</a:t>
            </a:r>
            <a:endParaRPr lang="en-GB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what future growth in demand should be catered for 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b="1" i="1" dirty="0" smtClean="0">
                <a:cs typeface="Times New Roman" pitchFamily="18" charset="0"/>
              </a:rPr>
              <a:t>Usability </a:t>
            </a:r>
            <a:r>
              <a:rPr lang="en-GB" sz="2400" b="1" i="1" dirty="0" smtClean="0">
                <a:cs typeface="Times New Roman" pitchFamily="18" charset="0"/>
              </a:rPr>
              <a:t>requirements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>
                <a:cs typeface="Times New Roman" pitchFamily="18" charset="0"/>
              </a:rPr>
              <a:t>specify </a:t>
            </a:r>
            <a:r>
              <a:rPr lang="en-GB" sz="2000" dirty="0" smtClean="0">
                <a:cs typeface="Times New Roman" pitchFamily="18" charset="0"/>
              </a:rPr>
              <a:t>the usability in a measurable way</a:t>
            </a:r>
            <a:endParaRPr lang="en-GB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WUCM1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1BBAB5-E9AE-44FD-A6BE-71498BCF4E5E}" type="slidenum">
              <a:rPr lang="en-GB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cs typeface="Times New Roman" pitchFamily="18" charset="0"/>
              </a:rPr>
              <a:t>Reasons for a website</a:t>
            </a:r>
            <a:endParaRPr lang="en-GB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>
                <a:cs typeface="Times New Roman" pitchFamily="18" charset="0"/>
              </a:rPr>
              <a:t>Four broad reasons:</a:t>
            </a:r>
            <a:endParaRPr lang="en-GB" dirty="0" smtClean="0"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dirty="0" smtClean="0">
                <a:cs typeface="Times New Roman" pitchFamily="18" charset="0"/>
              </a:rPr>
              <a:t>To inform or educate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>
                <a:cs typeface="Times New Roman" pitchFamily="18" charset="0"/>
              </a:rPr>
              <a:t>To entertain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>
                <a:cs typeface="Times New Roman" pitchFamily="18" charset="0"/>
              </a:rPr>
              <a:t>To market, sell or persuade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>
                <a:cs typeface="Times New Roman" pitchFamily="18" charset="0"/>
              </a:rPr>
              <a:t>To </a:t>
            </a:r>
            <a:r>
              <a:rPr lang="en-GB" dirty="0" smtClean="0">
                <a:cs typeface="Times New Roman" pitchFamily="18" charset="0"/>
              </a:rPr>
              <a:t>stroke someone’s ego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>
                <a:cs typeface="Times New Roman" pitchFamily="18" charset="0"/>
              </a:rPr>
              <a:t>… 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dirty="0" smtClean="0">
                <a:cs typeface="Arial" charset="0"/>
              </a:rPr>
              <a:t>Most websites serve more than one purpose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dirty="0" smtClean="0">
                <a:cs typeface="Arial" charset="0"/>
              </a:rPr>
              <a:t>Most are designed to make </a:t>
            </a:r>
            <a:r>
              <a:rPr lang="en-GB" dirty="0" smtClean="0">
                <a:cs typeface="Arial" charset="0"/>
              </a:rPr>
              <a:t>money (directly or indirectly)</a:t>
            </a:r>
            <a:endParaRPr lang="en-GB" dirty="0" smtClean="0"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B326D1-DB51-4935-827E-4A193EC1B1ED}" type="slidenum">
              <a:rPr lang="en-GB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cs typeface="Times New Roman" pitchFamily="18" charset="0"/>
              </a:rPr>
              <a:t>Examples</a:t>
            </a:r>
            <a:endParaRPr lang="en-GB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cs typeface="Times New Roman" pitchFamily="18" charset="0"/>
              </a:rPr>
              <a:t>To inform or educate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cs typeface="Times New Roman" pitchFamily="18" charset="0"/>
              </a:rPr>
              <a:t>Universities, schools, colleges</a:t>
            </a:r>
            <a:endParaRPr lang="en-GB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cs typeface="Times New Roman" pitchFamily="18" charset="0"/>
              </a:rPr>
              <a:t>Charitable foundations</a:t>
            </a:r>
            <a:endParaRPr lang="en-GB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cs typeface="Times New Roman" pitchFamily="18" charset="0"/>
              </a:rPr>
              <a:t>Non-profit organisations</a:t>
            </a:r>
            <a:endParaRPr lang="en-GB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cs typeface="Times New Roman" pitchFamily="18" charset="0"/>
              </a:rPr>
              <a:t>Government</a:t>
            </a:r>
            <a:endParaRPr lang="en-GB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cs typeface="Times New Roman" pitchFamily="18" charset="0"/>
              </a:rPr>
              <a:t>Business</a:t>
            </a:r>
            <a:endParaRPr lang="en-GB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cs typeface="Times New Roman" pitchFamily="18" charset="0"/>
              </a:rPr>
              <a:t>Political organisations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…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cs typeface="Times New Roman" pitchFamily="18" charset="0"/>
              </a:rPr>
              <a:t>To entertain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cs typeface="Times New Roman" pitchFamily="18" charset="0"/>
              </a:rPr>
              <a:t>Galleries and museums.</a:t>
            </a:r>
            <a:r>
              <a:rPr lang="en-GB" dirty="0" smtClean="0"/>
              <a:t> 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cs typeface="Times New Roman" pitchFamily="18" charset="0"/>
              </a:rPr>
              <a:t>Magazines, E-</a:t>
            </a:r>
            <a:r>
              <a:rPr lang="en-GB" dirty="0" err="1" smtClean="0">
                <a:cs typeface="Times New Roman" pitchFamily="18" charset="0"/>
              </a:rPr>
              <a:t>Zines</a:t>
            </a:r>
            <a:r>
              <a:rPr lang="en-GB" dirty="0" smtClean="0">
                <a:cs typeface="Times New Roman" pitchFamily="18" charset="0"/>
              </a:rPr>
              <a:t> etc.</a:t>
            </a:r>
            <a:r>
              <a:rPr lang="en-GB" dirty="0" smtClean="0"/>
              <a:t> 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cs typeface="Times New Roman" pitchFamily="18" charset="0"/>
              </a:rPr>
              <a:t>Media organisations</a:t>
            </a:r>
            <a:endParaRPr lang="en-GB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cs typeface="Times New Roman" pitchFamily="18" charset="0"/>
              </a:rPr>
              <a:t>To market, sell or persuade</a:t>
            </a:r>
            <a:endParaRPr lang="en-GB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cs typeface="Times New Roman" pitchFamily="18" charset="0"/>
              </a:rPr>
              <a:t>Businesses</a:t>
            </a:r>
            <a:endParaRPr lang="en-GB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cs typeface="Times New Roman" pitchFamily="18" charset="0"/>
              </a:rPr>
              <a:t>Political organisations</a:t>
            </a:r>
            <a:endParaRPr lang="en-GB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cs typeface="Times New Roman" pitchFamily="18" charset="0"/>
              </a:rPr>
              <a:t>Non-profit organisations</a:t>
            </a:r>
            <a:endParaRPr lang="en-GB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cs typeface="Times New Roman" pitchFamily="18" charset="0"/>
              </a:rPr>
              <a:t>Universities, schools, colleges</a:t>
            </a:r>
            <a:endParaRPr lang="en-GB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cs typeface="Times New Roman" pitchFamily="18" charset="0"/>
              </a:rPr>
              <a:t>Religious organisations</a:t>
            </a:r>
            <a:endParaRPr lang="en-GB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cs typeface="Times New Roman" pitchFamily="18" charset="0"/>
              </a:rPr>
              <a:t>To stroke someone’s ego</a:t>
            </a:r>
            <a:r>
              <a:rPr lang="en-GB" dirty="0" smtClean="0"/>
              <a:t> 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cs typeface="Times New Roman" pitchFamily="18" charset="0"/>
              </a:rPr>
              <a:t>Personal home pages</a:t>
            </a:r>
            <a:endParaRPr lang="en-GB" dirty="0" smtClean="0"/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cs typeface="Times New Roman" pitchFamily="18" charset="0"/>
              </a:rPr>
              <a:t>Opinion sites</a:t>
            </a:r>
            <a:endParaRPr lang="en-GB" dirty="0" smtClean="0"/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cs typeface="Times New Roman" pitchFamily="18" charset="0"/>
              </a:rPr>
              <a:t>Fanzines and fan clubs</a:t>
            </a:r>
            <a:endParaRPr lang="en-GB" dirty="0" smtClean="0"/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cs typeface="Times New Roman" pitchFamily="18" charset="0"/>
              </a:rPr>
              <a:t>Personal resumes/CVs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cs typeface="Times New Roman" pitchFamily="18" charset="0"/>
              </a:rPr>
              <a:t>…</a:t>
            </a: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C2B33-B5CC-465D-A0C2-5404CD4E4D3A}" type="slidenum">
              <a:rPr lang="en-GB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cs typeface="Times New Roman" pitchFamily="18" charset="0"/>
              </a:rPr>
              <a:t>Roles</a:t>
            </a:r>
            <a:endParaRPr lang="en-GB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cs typeface="Times New Roman" pitchFamily="18" charset="0"/>
              </a:rPr>
              <a:t>Owners</a:t>
            </a:r>
            <a:endParaRPr lang="en-GB" dirty="0" smtClean="0">
              <a:cs typeface="Times New Roman" pitchFamily="18" charset="0"/>
            </a:endParaRPr>
          </a:p>
          <a:p>
            <a:pPr eaLnBrk="1" hangingPunct="1"/>
            <a:r>
              <a:rPr lang="en-GB" dirty="0" smtClean="0">
                <a:cs typeface="Times New Roman" pitchFamily="18" charset="0"/>
              </a:rPr>
              <a:t>Stakeholders</a:t>
            </a:r>
          </a:p>
          <a:p>
            <a:pPr eaLnBrk="1" hangingPunct="1"/>
            <a:r>
              <a:rPr lang="en-GB" dirty="0" smtClean="0">
                <a:cs typeface="Times New Roman" pitchFamily="18" charset="0"/>
              </a:rPr>
              <a:t>Audience</a:t>
            </a:r>
            <a:endParaRPr lang="en-GB" dirty="0" smtClean="0"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Developers</a:t>
            </a:r>
          </a:p>
          <a:p>
            <a:r>
              <a:rPr lang="en-GB" dirty="0" smtClean="0"/>
              <a:t>Content providers</a:t>
            </a:r>
          </a:p>
          <a:p>
            <a:r>
              <a:rPr lang="en-GB" dirty="0" smtClean="0"/>
              <a:t>Managers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WUCM1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192859-47B1-4997-A7BA-9E1C68CAAC42}" type="slidenum">
              <a:rPr lang="en-GB"/>
              <a:pPr>
                <a:defRPr/>
              </a:pPr>
              <a:t>7</a:t>
            </a:fld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cs typeface="Times New Roman" pitchFamily="18" charset="0"/>
              </a:rPr>
              <a:t>Who is your audience?</a:t>
            </a:r>
            <a:endParaRPr lang="en-GB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cs typeface="Times New Roman" pitchFamily="18" charset="0"/>
              </a:rPr>
              <a:t>Why is your information needed?</a:t>
            </a:r>
            <a:r>
              <a:rPr lang="en-GB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cs typeface="Times New Roman" pitchFamily="18" charset="0"/>
              </a:rPr>
              <a:t>Solve a problem?</a:t>
            </a:r>
            <a:r>
              <a:rPr lang="en-GB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cs typeface="Times New Roman" pitchFamily="18" charset="0"/>
              </a:rPr>
              <a:t>Make someone feel good?</a:t>
            </a:r>
            <a:r>
              <a:rPr lang="en-GB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cs typeface="Times New Roman" pitchFamily="18" charset="0"/>
              </a:rPr>
              <a:t>Get them involved?</a:t>
            </a:r>
            <a:r>
              <a:rPr lang="en-GB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cs typeface="Times New Roman" pitchFamily="18" charset="0"/>
              </a:rPr>
              <a:t>Tell them something new?</a:t>
            </a:r>
            <a:r>
              <a:rPr lang="en-GB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cs typeface="Times New Roman" pitchFamily="18" charset="0"/>
              </a:rPr>
              <a:t>Sell them something?</a:t>
            </a:r>
            <a:r>
              <a:rPr lang="en-GB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cs typeface="Times New Roman" pitchFamily="18" charset="0"/>
              </a:rPr>
              <a:t>Teach them a new way to do something?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cs typeface="Times New Roman" pitchFamily="18" charset="0"/>
              </a:rPr>
              <a:t>…</a:t>
            </a:r>
            <a:endParaRPr lang="en-GB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cs typeface="Times New Roman" pitchFamily="18" charset="0"/>
              </a:rPr>
              <a:t>What do you want the user to do?</a:t>
            </a:r>
            <a:r>
              <a:rPr lang="en-GB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cs typeface="Times New Roman" pitchFamily="18" charset="0"/>
              </a:rPr>
              <a:t>E-mail you?</a:t>
            </a:r>
            <a:r>
              <a:rPr lang="en-GB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cs typeface="Times New Roman" pitchFamily="18" charset="0"/>
              </a:rPr>
              <a:t>Fill out an order form?</a:t>
            </a:r>
            <a:r>
              <a:rPr lang="en-GB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cs typeface="Times New Roman" pitchFamily="18" charset="0"/>
              </a:rPr>
              <a:t>Phone you?</a:t>
            </a:r>
            <a:r>
              <a:rPr lang="en-GB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cs typeface="Times New Roman" pitchFamily="18" charset="0"/>
              </a:rPr>
              <a:t>Complete a survey or application form?</a:t>
            </a:r>
            <a:r>
              <a:rPr lang="en-GB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cs typeface="Times New Roman" pitchFamily="18" charset="0"/>
              </a:rPr>
              <a:t>Write a letter to someone?</a:t>
            </a:r>
            <a:r>
              <a:rPr lang="en-GB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cs typeface="Times New Roman" pitchFamily="18" charset="0"/>
              </a:rPr>
              <a:t>Vote?</a:t>
            </a:r>
            <a:r>
              <a:rPr lang="en-GB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cs typeface="Times New Roman" pitchFamily="18" charset="0"/>
              </a:rPr>
              <a:t>Join a mailing list?</a:t>
            </a:r>
            <a:r>
              <a:rPr lang="en-GB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cs typeface="Times New Roman" pitchFamily="18" charset="0"/>
              </a:rPr>
              <a:t>Come back on a regular basis?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cs typeface="Times New Roman" pitchFamily="18" charset="0"/>
              </a:rPr>
              <a:t>…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6DAEE2-5DEB-4818-A790-3AC22D85737C}" type="slidenum">
              <a:rPr lang="en-GB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Why know your audience?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cs typeface="Times New Roman" pitchFamily="18" charset="0"/>
              </a:rPr>
              <a:t>Knowing your audience will colour many of your requirements</a:t>
            </a:r>
          </a:p>
          <a:p>
            <a:pPr lvl="1" eaLnBrk="1" hangingPunct="1"/>
            <a:r>
              <a:rPr lang="en-GB" smtClean="0">
                <a:cs typeface="Times New Roman" pitchFamily="18" charset="0"/>
              </a:rPr>
              <a:t>The non-functional ‘artistic’ website type requirements</a:t>
            </a:r>
          </a:p>
          <a:p>
            <a:pPr lvl="1" eaLnBrk="1" hangingPunct="1"/>
            <a:r>
              <a:rPr lang="en-GB" smtClean="0">
                <a:cs typeface="Times New Roman" pitchFamily="18" charset="0"/>
              </a:rPr>
              <a:t>The more technical server requirements</a:t>
            </a:r>
          </a:p>
          <a:p>
            <a:pPr lvl="1" eaLnBrk="1" hangingPunct="1"/>
            <a:r>
              <a:rPr lang="en-GB" smtClean="0">
                <a:cs typeface="Times New Roman" pitchFamily="18" charset="0"/>
              </a:rPr>
              <a:t>What balance of the two is needed?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WUCM1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E38F77-EFB4-47F4-941A-324136440B98}" type="slidenum">
              <a:rPr lang="en-GB"/>
              <a:pPr>
                <a:defRPr/>
              </a:pPr>
              <a:t>9</a:t>
            </a:fld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617</Words>
  <Application>Microsoft Office PowerPoint</Application>
  <PresentationFormat>On-screen Show (4:3)</PresentationFormat>
  <Paragraphs>143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Office Theme</vt:lpstr>
      <vt:lpstr>Identifying requirements</vt:lpstr>
      <vt:lpstr>Requirements engineering</vt:lpstr>
      <vt:lpstr>Types of requirement</vt:lpstr>
      <vt:lpstr>Non-functional requirements</vt:lpstr>
      <vt:lpstr>Reasons for a website</vt:lpstr>
      <vt:lpstr>Examples</vt:lpstr>
      <vt:lpstr>Roles</vt:lpstr>
      <vt:lpstr>Who is your audience?</vt:lpstr>
      <vt:lpstr>Why know your audience?</vt:lpstr>
      <vt:lpstr>Content requirements issues</vt:lpstr>
      <vt:lpstr>Requirements should (ideally) be:</vt:lpstr>
    </vt:vector>
  </TitlesOfParts>
  <Company>University of Portsmouth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requirements</dc:title>
  <dc:creator>Jim Briggs</dc:creator>
  <cp:lastModifiedBy>Jim Briggs</cp:lastModifiedBy>
  <cp:revision>21</cp:revision>
  <dcterms:created xsi:type="dcterms:W3CDTF">2008-02-18T13:46:25Z</dcterms:created>
  <dcterms:modified xsi:type="dcterms:W3CDTF">2011-02-14T09:04:32Z</dcterms:modified>
</cp:coreProperties>
</file>